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75" r:id="rId6"/>
    <p:sldId id="284" r:id="rId7"/>
    <p:sldId id="262" r:id="rId8"/>
    <p:sldId id="277" r:id="rId9"/>
    <p:sldId id="283" r:id="rId10"/>
    <p:sldId id="263" r:id="rId11"/>
    <p:sldId id="264" r:id="rId12"/>
    <p:sldId id="278" r:id="rId13"/>
    <p:sldId id="265" r:id="rId14"/>
    <p:sldId id="266" r:id="rId15"/>
    <p:sldId id="273" r:id="rId16"/>
    <p:sldId id="279" r:id="rId17"/>
    <p:sldId id="280" r:id="rId18"/>
    <p:sldId id="281" r:id="rId19"/>
    <p:sldId id="282" r:id="rId20"/>
    <p:sldId id="272" r:id="rId2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252463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Саяси</a:t>
            </a:r>
            <a:r>
              <a:rPr lang="ru-RU" sz="2800" b="1" dirty="0"/>
              <a:t> </a:t>
            </a:r>
            <a:r>
              <a:rPr lang="ru-RU" sz="2800" b="1" dirty="0" err="1"/>
              <a:t>коммуникациялар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Қарым-қатынастың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процесс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ретіндегі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мәні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6500" y="1275606"/>
            <a:ext cx="7197987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/>
              <a:t>Саясат</a:t>
            </a:r>
            <a:r>
              <a:rPr lang="ru-RU" sz="2400" dirty="0"/>
              <a:t> </a:t>
            </a:r>
            <a:r>
              <a:rPr lang="ru-RU" sz="2400" dirty="0" err="1"/>
              <a:t>адам</a:t>
            </a:r>
            <a:r>
              <a:rPr lang="ru-RU" sz="2400" dirty="0"/>
              <a:t> </a:t>
            </a:r>
            <a:r>
              <a:rPr lang="ru-RU" sz="2400" dirty="0" err="1"/>
              <a:t>қызметінен</a:t>
            </a:r>
            <a:r>
              <a:rPr lang="ru-RU" sz="2400" dirty="0"/>
              <a:t> </a:t>
            </a:r>
            <a:r>
              <a:rPr lang="ru-RU" sz="2400" dirty="0" err="1"/>
              <a:t>тыс</a:t>
            </a:r>
            <a:r>
              <a:rPr lang="ru-RU" sz="2400" dirty="0"/>
              <a:t>,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тасымалдаушыларының</a:t>
            </a:r>
            <a:r>
              <a:rPr lang="ru-RU" sz="2400" dirty="0"/>
              <a:t> </a:t>
            </a:r>
            <a:r>
              <a:rPr lang="ru-RU" sz="2400" dirty="0" err="1"/>
              <a:t>өзара</a:t>
            </a:r>
            <a:r>
              <a:rPr lang="ru-RU" sz="2400" dirty="0"/>
              <a:t> </a:t>
            </a:r>
            <a:r>
              <a:rPr lang="ru-RU" sz="2400" dirty="0" err="1"/>
              <a:t>әрекеттесуінің</a:t>
            </a:r>
            <a:r>
              <a:rPr lang="ru-RU" sz="2400" dirty="0"/>
              <a:t> </a:t>
            </a:r>
            <a:r>
              <a:rPr lang="ru-RU" sz="2400" dirty="0" err="1"/>
              <a:t>әр</a:t>
            </a:r>
            <a:r>
              <a:rPr lang="ru-RU" sz="2400" dirty="0"/>
              <a:t> </a:t>
            </a:r>
            <a:r>
              <a:rPr lang="ru-RU" sz="2400" dirty="0" err="1"/>
              <a:t>түрлі</a:t>
            </a:r>
            <a:r>
              <a:rPr lang="ru-RU" sz="2400" dirty="0"/>
              <a:t> </a:t>
            </a:r>
            <a:r>
              <a:rPr lang="ru-RU" sz="2400" dirty="0" err="1"/>
              <a:t>тәсілдерінен</a:t>
            </a:r>
            <a:r>
              <a:rPr lang="ru-RU" sz="2400" dirty="0"/>
              <a:t>, </a:t>
            </a:r>
            <a:r>
              <a:rPr lang="ru-RU" sz="2400" dirty="0" err="1"/>
              <a:t>қоғамдық-саяси</a:t>
            </a:r>
            <a:r>
              <a:rPr lang="ru-RU" sz="2400" dirty="0"/>
              <a:t> </a:t>
            </a:r>
            <a:r>
              <a:rPr lang="ru-RU" sz="2400" dirty="0" err="1"/>
              <a:t>өмірді</a:t>
            </a:r>
            <a:r>
              <a:rPr lang="ru-RU" sz="2400" dirty="0"/>
              <a:t> </a:t>
            </a:r>
            <a:r>
              <a:rPr lang="ru-RU" sz="2400" dirty="0" err="1"/>
              <a:t>байланыстыратын</a:t>
            </a:r>
            <a:r>
              <a:rPr lang="ru-RU" sz="2400" dirty="0"/>
              <a:t>, </a:t>
            </a:r>
            <a:r>
              <a:rPr lang="ru-RU" sz="2400" dirty="0" err="1"/>
              <a:t>бағыттайтын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жаңартатын</a:t>
            </a:r>
            <a:r>
              <a:rPr lang="ru-RU" sz="2400" dirty="0"/>
              <a:t> </a:t>
            </a:r>
            <a:r>
              <a:rPr lang="ru-RU" sz="2400" dirty="0" err="1"/>
              <a:t>байланыс</a:t>
            </a:r>
            <a:r>
              <a:rPr lang="ru-RU" sz="2400" dirty="0"/>
              <a:t> </a:t>
            </a:r>
            <a:r>
              <a:rPr lang="ru-RU" sz="2400" dirty="0" err="1"/>
              <a:t>процестерінен</a:t>
            </a:r>
            <a:r>
              <a:rPr lang="ru-RU" sz="2400" dirty="0"/>
              <a:t> </a:t>
            </a:r>
            <a:r>
              <a:rPr lang="ru-RU" sz="2400" dirty="0" err="1"/>
              <a:t>тыс</a:t>
            </a:r>
            <a:r>
              <a:rPr lang="ru-RU" sz="2400" dirty="0"/>
              <a:t> </a:t>
            </a:r>
            <a:r>
              <a:rPr lang="ru-RU" sz="2400" dirty="0" err="1"/>
              <a:t>өмір</a:t>
            </a:r>
            <a:r>
              <a:rPr lang="ru-RU" sz="2400" dirty="0"/>
              <a:t> </a:t>
            </a:r>
            <a:r>
              <a:rPr lang="ru-RU" sz="2400" dirty="0" err="1"/>
              <a:t>сүрмейді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 err="1"/>
              <a:t>Қарым-қатынастың</a:t>
            </a:r>
            <a:r>
              <a:rPr lang="ru-RU" sz="2400" dirty="0"/>
              <a:t> </a:t>
            </a:r>
            <a:r>
              <a:rPr lang="ru-RU" sz="2400" dirty="0" err="1"/>
              <a:t>қоғамның</a:t>
            </a:r>
            <a:r>
              <a:rPr lang="ru-RU" sz="2400" dirty="0"/>
              <a:t> </a:t>
            </a:r>
            <a:r>
              <a:rPr lang="ru-RU" sz="2400" dirty="0" err="1"/>
              <a:t>саяси</a:t>
            </a:r>
            <a:r>
              <a:rPr lang="ru-RU" sz="2400" dirty="0"/>
              <a:t> </a:t>
            </a:r>
            <a:r>
              <a:rPr lang="ru-RU" sz="2400" dirty="0" err="1"/>
              <a:t>өміріндегі</a:t>
            </a:r>
            <a:r>
              <a:rPr lang="ru-RU" sz="2400" dirty="0"/>
              <a:t> </a:t>
            </a:r>
            <a:r>
              <a:rPr lang="ru-RU" sz="2400" dirty="0" err="1"/>
              <a:t>рөлі</a:t>
            </a:r>
            <a:r>
              <a:rPr lang="ru-RU" sz="2400" dirty="0"/>
              <a:t> </a:t>
            </a:r>
            <a:r>
              <a:rPr lang="ru-RU" sz="2400" dirty="0" err="1"/>
              <a:t>салыстырмалы</a:t>
            </a:r>
            <a:r>
              <a:rPr lang="ru-RU" sz="2400" dirty="0"/>
              <a:t>, </a:t>
            </a:r>
            <a:r>
              <a:rPr lang="ru-RU" sz="2400" dirty="0" err="1"/>
              <a:t>деп</a:t>
            </a:r>
            <a:r>
              <a:rPr lang="ru-RU" sz="2400" dirty="0"/>
              <a:t> француз </a:t>
            </a:r>
            <a:r>
              <a:rPr lang="ru-RU" sz="2400" dirty="0" err="1"/>
              <a:t>саясаттанушысы</a:t>
            </a:r>
            <a:r>
              <a:rPr lang="ru-RU" sz="2400" dirty="0"/>
              <a:t> </a:t>
            </a:r>
            <a:r>
              <a:rPr lang="ru-RU" sz="2400" dirty="0" err="1"/>
              <a:t>Дж.М</a:t>
            </a:r>
            <a:r>
              <a:rPr lang="ru-RU" sz="2400" dirty="0"/>
              <a:t>. </a:t>
            </a:r>
            <a:r>
              <a:rPr lang="ru-RU" sz="2400" dirty="0" err="1"/>
              <a:t>Коттр</a:t>
            </a:r>
            <a:r>
              <a:rPr lang="ru-RU" sz="2400" dirty="0"/>
              <a:t>, </a:t>
            </a:r>
            <a:r>
              <a:rPr lang="ru-RU" sz="2400" dirty="0" err="1"/>
              <a:t>адам</a:t>
            </a:r>
            <a:r>
              <a:rPr lang="ru-RU" sz="2400" dirty="0"/>
              <a:t> </a:t>
            </a:r>
            <a:r>
              <a:rPr lang="ru-RU" sz="2400" dirty="0" err="1"/>
              <a:t>ағзасы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қан</a:t>
            </a:r>
            <a:r>
              <a:rPr lang="ru-RU" sz="2400" dirty="0"/>
              <a:t> </a:t>
            </a:r>
            <a:r>
              <a:rPr lang="ru-RU" sz="2400" dirty="0" err="1"/>
              <a:t>айналымының</a:t>
            </a:r>
            <a:r>
              <a:rPr lang="ru-RU" sz="2400" dirty="0"/>
              <a:t> </a:t>
            </a:r>
            <a:r>
              <a:rPr lang="ru-RU" sz="2400" dirty="0" err="1"/>
              <a:t>мәні</a:t>
            </a:r>
            <a:r>
              <a:rPr lang="ru-RU" sz="2400" dirty="0"/>
              <a:t> бар.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5676" y="1319956"/>
            <a:ext cx="7247148" cy="38027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Қарым-қатынастың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бар: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байланыстар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мекемелер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563072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Қарым-қатынастың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процесс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ретіндегі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мәні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3" y="267494"/>
            <a:ext cx="7580989" cy="857250"/>
          </a:xfrm>
        </p:spPr>
        <p:txBody>
          <a:bodyPr>
            <a:noAutofit/>
          </a:bodyPr>
          <a:lstStyle/>
          <a:p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Саяси-коммуникациялық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процестердің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маңызды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жағы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беру,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қозғалыс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айналым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579296" cy="37478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дегеніміз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«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көздері</a:t>
            </a:r>
            <a:r>
              <a:rPr lang="ru-RU" dirty="0"/>
              <a:t>» мен «</a:t>
            </a:r>
            <a:r>
              <a:rPr lang="ru-RU" dirty="0" err="1"/>
              <a:t>тұтынушылар</a:t>
            </a:r>
            <a:r>
              <a:rPr lang="ru-RU" dirty="0"/>
              <a:t>» - </a:t>
            </a:r>
            <a:r>
              <a:rPr lang="ru-RU" dirty="0" err="1"/>
              <a:t>қоғамда</a:t>
            </a:r>
            <a:r>
              <a:rPr lang="ru-RU" dirty="0"/>
              <a:t>,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топтарда</a:t>
            </a:r>
            <a:r>
              <a:rPr lang="ru-RU" dirty="0"/>
              <a:t>, </a:t>
            </a:r>
            <a:r>
              <a:rPr lang="ru-RU" dirty="0" err="1"/>
              <a:t>қабаттарда</a:t>
            </a:r>
            <a:r>
              <a:rPr lang="ru-RU" dirty="0"/>
              <a:t>, </a:t>
            </a:r>
            <a:r>
              <a:rPr lang="ru-RU" dirty="0" err="1"/>
              <a:t>таптарда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әрекеттесетін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алмасатын</a:t>
            </a:r>
            <a:r>
              <a:rPr lang="ru-RU" dirty="0"/>
              <a:t> (</a:t>
            </a:r>
            <a:r>
              <a:rPr lang="ru-RU" dirty="0" err="1"/>
              <a:t>жинайтын</a:t>
            </a:r>
            <a:r>
              <a:rPr lang="ru-RU" dirty="0"/>
              <a:t>, </a:t>
            </a:r>
            <a:r>
              <a:rPr lang="ru-RU" dirty="0" err="1"/>
              <a:t>сақтайтын</a:t>
            </a:r>
            <a:r>
              <a:rPr lang="ru-RU" dirty="0"/>
              <a:t>, </a:t>
            </a:r>
            <a:r>
              <a:rPr lang="ru-RU" dirty="0" err="1"/>
              <a:t>өңдейтін</a:t>
            </a:r>
            <a:r>
              <a:rPr lang="ru-RU" dirty="0"/>
              <a:t>, </a:t>
            </a:r>
            <a:r>
              <a:rPr lang="ru-RU" dirty="0" err="1"/>
              <a:t>тарататын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пайдаланатын</a:t>
            </a:r>
            <a:r>
              <a:rPr lang="ru-RU" dirty="0"/>
              <a:t>) </a:t>
            </a:r>
            <a:r>
              <a:rPr lang="ru-RU" dirty="0" err="1"/>
              <a:t>саясат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дегеніміз</a:t>
            </a:r>
            <a:r>
              <a:rPr lang="ru-RU" dirty="0"/>
              <a:t> - </a:t>
            </a:r>
            <a:r>
              <a:rPr lang="ru-RU" dirty="0" err="1"/>
              <a:t>қоғамның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саласындағы</a:t>
            </a:r>
            <a:r>
              <a:rPr lang="ru-RU" dirty="0"/>
              <a:t> </a:t>
            </a:r>
            <a:r>
              <a:rPr lang="ru-RU" dirty="0" err="1"/>
              <a:t>құбылыстар</a:t>
            </a:r>
            <a:r>
              <a:rPr lang="ru-RU" dirty="0"/>
              <a:t>, </a:t>
            </a:r>
            <a:r>
              <a:rPr lang="ru-RU" dirty="0" err="1"/>
              <a:t>фактілер</a:t>
            </a:r>
            <a:r>
              <a:rPr lang="ru-RU" dirty="0"/>
              <a:t> мен </a:t>
            </a:r>
            <a:r>
              <a:rPr lang="ru-RU" dirty="0" err="1"/>
              <a:t>оқиғалар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, </a:t>
            </a:r>
            <a:r>
              <a:rPr lang="ru-RU" dirty="0" err="1"/>
              <a:t>ақпарат</a:t>
            </a:r>
            <a:r>
              <a:rPr lang="ru-RU" dirty="0"/>
              <a:t>, </a:t>
            </a:r>
            <a:r>
              <a:rPr lang="ru-RU" dirty="0" err="1"/>
              <a:t>хабарламалар</a:t>
            </a:r>
            <a:r>
              <a:rPr lang="ru-RU" dirty="0"/>
              <a:t> </a:t>
            </a:r>
            <a:r>
              <a:rPr lang="ru-RU" dirty="0" err="1"/>
              <a:t>жиынтығы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көмегімен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тәжірибе</a:t>
            </a:r>
            <a:r>
              <a:rPr lang="ru-RU" dirty="0"/>
              <a:t> мен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беріледі</a:t>
            </a:r>
            <a:r>
              <a:rPr lang="ru-RU" dirty="0"/>
              <a:t>, </a:t>
            </a:r>
            <a:r>
              <a:rPr lang="ru-RU" dirty="0" err="1"/>
              <a:t>адамдардың</a:t>
            </a:r>
            <a:r>
              <a:rPr lang="ru-RU" dirty="0"/>
              <a:t> </a:t>
            </a:r>
            <a:r>
              <a:rPr lang="ru-RU" dirty="0" err="1"/>
              <a:t>күш-жігері</a:t>
            </a:r>
            <a:r>
              <a:rPr lang="ru-RU" dirty="0"/>
              <a:t> </a:t>
            </a:r>
            <a:r>
              <a:rPr lang="ru-RU" dirty="0" err="1"/>
              <a:t>үйлестіріледі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әлеуметтенуі</a:t>
            </a:r>
            <a:r>
              <a:rPr lang="ru-RU" dirty="0"/>
              <a:t> мен </a:t>
            </a:r>
            <a:r>
              <a:rPr lang="ru-RU" dirty="0" err="1"/>
              <a:t>бейімделуі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,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құрылымдалады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4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8490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Саясаттағы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коммуникация </a:t>
            </a:r>
            <a:r>
              <a:rPr lang="ru-RU" sz="2400" b="1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процестерінің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ерекшелігі</a:t>
            </a:r>
            <a:endParaRPr lang="" sz="2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9661" y="1059582"/>
            <a:ext cx="7317833" cy="38198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err="1"/>
              <a:t>Саяси</a:t>
            </a:r>
            <a:r>
              <a:rPr lang="ru-RU" sz="2800" dirty="0"/>
              <a:t> коммуникация </a:t>
            </a:r>
            <a:r>
              <a:rPr lang="ru-RU" sz="2800" dirty="0" err="1"/>
              <a:t>дегеніміз</a:t>
            </a:r>
            <a:r>
              <a:rPr lang="ru-RU" sz="2800" dirty="0"/>
              <a:t> - </a:t>
            </a:r>
            <a:r>
              <a:rPr lang="ru-RU" sz="2800" dirty="0" err="1"/>
              <a:t>билік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r>
              <a:rPr lang="ru-RU" sz="2800" dirty="0" err="1"/>
              <a:t>күрес</a:t>
            </a:r>
            <a:r>
              <a:rPr lang="ru-RU" sz="2800" dirty="0"/>
              <a:t> </a:t>
            </a:r>
            <a:r>
              <a:rPr lang="ru-RU" sz="2800" dirty="0" err="1"/>
              <a:t>процесінде</a:t>
            </a:r>
            <a:r>
              <a:rPr lang="ru-RU" sz="2800" dirty="0"/>
              <a:t> </a:t>
            </a:r>
            <a:r>
              <a:rPr lang="ru-RU" sz="2800" dirty="0" err="1"/>
              <a:t>немесе</a:t>
            </a:r>
            <a:r>
              <a:rPr lang="ru-RU" sz="2800" dirty="0"/>
              <a:t> оны </a:t>
            </a:r>
            <a:r>
              <a:rPr lang="ru-RU" sz="2800" dirty="0" err="1"/>
              <a:t>жүзеге</a:t>
            </a:r>
            <a:r>
              <a:rPr lang="ru-RU" sz="2800" dirty="0"/>
              <a:t> </a:t>
            </a:r>
            <a:r>
              <a:rPr lang="ru-RU" sz="2800" dirty="0" err="1"/>
              <a:t>асыруда</a:t>
            </a:r>
            <a:r>
              <a:rPr lang="ru-RU" sz="2800" dirty="0"/>
              <a:t> </a:t>
            </a:r>
            <a:r>
              <a:rPr lang="ru-RU" sz="2800" dirty="0" err="1"/>
              <a:t>ақпарат</a:t>
            </a:r>
            <a:r>
              <a:rPr lang="ru-RU" sz="2800" dirty="0"/>
              <a:t> </a:t>
            </a:r>
            <a:r>
              <a:rPr lang="ru-RU" sz="2800" dirty="0" err="1"/>
              <a:t>алмасу</a:t>
            </a:r>
            <a:r>
              <a:rPr lang="ru-RU" sz="2800" dirty="0"/>
              <a:t> </a:t>
            </a:r>
            <a:r>
              <a:rPr lang="ru-RU" sz="2800" dirty="0" err="1"/>
              <a:t>арқылы</a:t>
            </a:r>
            <a:r>
              <a:rPr lang="ru-RU" sz="2800" dirty="0"/>
              <a:t> </a:t>
            </a:r>
            <a:r>
              <a:rPr lang="ru-RU" sz="2800" dirty="0" err="1"/>
              <a:t>субъектілердің</a:t>
            </a:r>
            <a:r>
              <a:rPr lang="ru-RU" sz="2800" dirty="0"/>
              <a:t> </a:t>
            </a:r>
            <a:r>
              <a:rPr lang="ru-RU" sz="2800" dirty="0" err="1"/>
              <a:t>өзара</a:t>
            </a:r>
            <a:r>
              <a:rPr lang="ru-RU" sz="2800" dirty="0"/>
              <a:t> </a:t>
            </a:r>
            <a:r>
              <a:rPr lang="ru-RU" sz="2800" dirty="0" err="1"/>
              <a:t>әрекетінің</a:t>
            </a:r>
            <a:r>
              <a:rPr lang="ru-RU" sz="2800" dirty="0"/>
              <a:t> </a:t>
            </a:r>
            <a:r>
              <a:rPr lang="ru-RU" sz="2800" dirty="0" err="1"/>
              <a:t>мағыналық</a:t>
            </a:r>
            <a:r>
              <a:rPr lang="ru-RU" sz="2800" dirty="0"/>
              <a:t> </a:t>
            </a:r>
            <a:r>
              <a:rPr lang="ru-RU" sz="2800" dirty="0" err="1"/>
              <a:t>аспектісі</a:t>
            </a:r>
            <a:r>
              <a:rPr lang="ru-RU" sz="2800" dirty="0"/>
              <a:t>. </a:t>
            </a:r>
            <a:r>
              <a:rPr lang="ru-RU" sz="2800" dirty="0" err="1"/>
              <a:t>Бұл</a:t>
            </a:r>
            <a:r>
              <a:rPr lang="ru-RU" sz="2800" dirty="0"/>
              <a:t> </a:t>
            </a:r>
            <a:r>
              <a:rPr lang="ru-RU" sz="2800" dirty="0" err="1"/>
              <a:t>ақпаратты</a:t>
            </a:r>
            <a:r>
              <a:rPr lang="ru-RU" sz="2800" dirty="0"/>
              <a:t> </a:t>
            </a:r>
            <a:r>
              <a:rPr lang="ru-RU" sz="2800" dirty="0" err="1"/>
              <a:t>мақсатты</a:t>
            </a:r>
            <a:r>
              <a:rPr lang="ru-RU" sz="2800" dirty="0"/>
              <a:t> </a:t>
            </a:r>
            <a:r>
              <a:rPr lang="ru-RU" sz="2800" dirty="0" err="1"/>
              <a:t>түрде</a:t>
            </a:r>
            <a:r>
              <a:rPr lang="ru-RU" sz="2800" dirty="0"/>
              <a:t> беру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таңдамалы</a:t>
            </a:r>
            <a:r>
              <a:rPr lang="ru-RU" sz="2800" dirty="0"/>
              <a:t> </a:t>
            </a:r>
            <a:r>
              <a:rPr lang="ru-RU" sz="2800" dirty="0" err="1"/>
              <a:t>қабылдаумен</a:t>
            </a:r>
            <a:r>
              <a:rPr lang="ru-RU" sz="2800" dirty="0"/>
              <a:t> </a:t>
            </a:r>
            <a:r>
              <a:rPr lang="ru-RU" sz="2800" dirty="0" err="1"/>
              <a:t>байланысты</a:t>
            </a:r>
            <a:r>
              <a:rPr lang="ru-RU" sz="2800" dirty="0"/>
              <a:t>, </a:t>
            </a:r>
            <a:r>
              <a:rPr lang="ru-RU" sz="2800" dirty="0" err="1"/>
              <a:t>онсыз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процестің</a:t>
            </a:r>
            <a:r>
              <a:rPr lang="ru-RU" sz="2800" dirty="0"/>
              <a:t> </a:t>
            </a:r>
            <a:r>
              <a:rPr lang="ru-RU" sz="2800" dirty="0" err="1"/>
              <a:t>қозғалысы</a:t>
            </a:r>
            <a:r>
              <a:rPr lang="ru-RU" sz="2800" dirty="0"/>
              <a:t> </a:t>
            </a:r>
            <a:r>
              <a:rPr lang="ru-RU" sz="2800" dirty="0" err="1"/>
              <a:t>мүмкін</a:t>
            </a:r>
            <a:r>
              <a:rPr lang="ru-RU" sz="2800" dirty="0"/>
              <a:t> </a:t>
            </a:r>
            <a:r>
              <a:rPr lang="ru-RU" sz="2800" dirty="0" err="1"/>
              <a:t>емес</a:t>
            </a:r>
            <a:r>
              <a:rPr lang="ru-RU" sz="2800" dirty="0"/>
              <a:t>.</a:t>
            </a:r>
            <a:endParaRPr lang="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89515"/>
            <a:ext cx="6563072" cy="857250"/>
          </a:xfrm>
        </p:spPr>
        <p:txBody>
          <a:bodyPr>
            <a:noAutofit/>
          </a:bodyPr>
          <a:lstStyle/>
          <a:p>
            <a:r>
              <a:rPr lang="ru-RU" sz="28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Саясаттағы</a:t>
            </a:r>
            <a:r>
              <a:rPr lang="ru-RU" sz="2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коммуникация </a:t>
            </a:r>
            <a:r>
              <a:rPr lang="ru-RU" sz="28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процестерінің</a:t>
            </a:r>
            <a:r>
              <a:rPr lang="ru-RU" sz="2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ерекшелігі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347614"/>
            <a:ext cx="71391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err="1"/>
              <a:t>Қоғамдық-саяси</a:t>
            </a:r>
            <a:r>
              <a:rPr lang="ru-RU" sz="2000" dirty="0"/>
              <a:t> </a:t>
            </a:r>
            <a:r>
              <a:rPr lang="ru-RU" sz="2000" dirty="0" err="1"/>
              <a:t>ақпараттың</a:t>
            </a:r>
            <a:r>
              <a:rPr lang="ru-RU" sz="2000" dirty="0"/>
              <a:t> </a:t>
            </a:r>
            <a:r>
              <a:rPr lang="ru-RU" sz="2000" dirty="0" err="1"/>
              <a:t>мазмұны</a:t>
            </a:r>
            <a:r>
              <a:rPr lang="ru-RU" sz="2000" dirty="0"/>
              <a:t> мен </a:t>
            </a:r>
            <a:r>
              <a:rPr lang="ru-RU" sz="2000" dirty="0" err="1"/>
              <a:t>құндылық</a:t>
            </a:r>
            <a:r>
              <a:rPr lang="ru-RU" sz="2000" dirty="0"/>
              <a:t> </a:t>
            </a:r>
            <a:r>
              <a:rPr lang="ru-RU" sz="2000" dirty="0" err="1"/>
              <a:t>сипаттамаларын</a:t>
            </a:r>
            <a:r>
              <a:rPr lang="ru-RU" sz="2000" dirty="0"/>
              <a:t> </a:t>
            </a:r>
            <a:r>
              <a:rPr lang="ru-RU" sz="2000" dirty="0" err="1"/>
              <a:t>қарастыру</a:t>
            </a:r>
            <a:r>
              <a:rPr lang="ru-RU" sz="2000" dirty="0"/>
              <a:t> </a:t>
            </a:r>
            <a:r>
              <a:rPr lang="ru-RU" sz="2000" dirty="0" err="1"/>
              <a:t>саяси</a:t>
            </a:r>
            <a:r>
              <a:rPr lang="ru-RU" sz="2000" dirty="0"/>
              <a:t> </a:t>
            </a:r>
            <a:r>
              <a:rPr lang="ru-RU" sz="2000" dirty="0" err="1"/>
              <a:t>коммуникацияда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орын</a:t>
            </a:r>
            <a:r>
              <a:rPr lang="ru-RU" sz="2000" dirty="0"/>
              <a:t> </a:t>
            </a:r>
            <a:r>
              <a:rPr lang="ru-RU" sz="2000" dirty="0" err="1"/>
              <a:t>алады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/>
              <a:t>«Контент-анализ» - </a:t>
            </a:r>
            <a:r>
              <a:rPr lang="ru-RU" sz="2000" dirty="0" err="1"/>
              <a:t>саяси</a:t>
            </a:r>
            <a:r>
              <a:rPr lang="ru-RU" sz="2000" dirty="0"/>
              <a:t> </a:t>
            </a:r>
            <a:r>
              <a:rPr lang="ru-RU" sz="2000" dirty="0" err="1"/>
              <a:t>ақпараттық</a:t>
            </a:r>
            <a:r>
              <a:rPr lang="ru-RU" sz="2000" dirty="0"/>
              <a:t> </a:t>
            </a:r>
            <a:r>
              <a:rPr lang="ru-RU" sz="2000" dirty="0" err="1"/>
              <a:t>хабарламаның</a:t>
            </a:r>
            <a:r>
              <a:rPr lang="ru-RU" sz="2000" dirty="0"/>
              <a:t> </a:t>
            </a:r>
            <a:r>
              <a:rPr lang="ru-RU" sz="2000" dirty="0" err="1"/>
              <a:t>мазмұнын</a:t>
            </a:r>
            <a:r>
              <a:rPr lang="ru-RU" sz="2000" dirty="0"/>
              <a:t> </a:t>
            </a:r>
            <a:r>
              <a:rPr lang="ru-RU" sz="2000" dirty="0" err="1"/>
              <a:t>зерттеу</a:t>
            </a:r>
            <a:r>
              <a:rPr lang="ru-RU" sz="2000" dirty="0"/>
              <a:t> - </a:t>
            </a:r>
            <a:r>
              <a:rPr lang="ru-RU" sz="2000" dirty="0" err="1"/>
              <a:t>коммуникативті</a:t>
            </a:r>
            <a:r>
              <a:rPr lang="ru-RU" sz="2000" dirty="0"/>
              <a:t> </a:t>
            </a:r>
            <a:r>
              <a:rPr lang="ru-RU" sz="2000" dirty="0" err="1"/>
              <a:t>әсер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бірқатар</a:t>
            </a:r>
            <a:r>
              <a:rPr lang="ru-RU" sz="2000" dirty="0"/>
              <a:t> </a:t>
            </a:r>
            <a:r>
              <a:rPr lang="ru-RU" sz="2000" dirty="0" err="1"/>
              <a:t>формальды</a:t>
            </a:r>
            <a:r>
              <a:rPr lang="ru-RU" sz="2000" dirty="0"/>
              <a:t> </a:t>
            </a:r>
            <a:r>
              <a:rPr lang="ru-RU" sz="2000" dirty="0" err="1"/>
              <a:t>сипаттамаларды</a:t>
            </a:r>
            <a:r>
              <a:rPr lang="ru-RU" sz="2000" dirty="0"/>
              <a:t> </a:t>
            </a:r>
            <a:r>
              <a:rPr lang="ru-RU" sz="2000" dirty="0" err="1"/>
              <a:t>анықтауға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 err="1"/>
              <a:t>Қарым-қатынасты</a:t>
            </a:r>
            <a:r>
              <a:rPr lang="ru-RU" sz="2000" dirty="0"/>
              <a:t> </a:t>
            </a:r>
            <a:r>
              <a:rPr lang="ru-RU" sz="2000" dirty="0" err="1"/>
              <a:t>алушының</a:t>
            </a:r>
            <a:r>
              <a:rPr lang="ru-RU" sz="2000" dirty="0"/>
              <a:t> </a:t>
            </a:r>
            <a:r>
              <a:rPr lang="ru-RU" sz="2000" dirty="0" err="1"/>
              <a:t>өзіне</a:t>
            </a:r>
            <a:r>
              <a:rPr lang="ru-RU" sz="2000" dirty="0"/>
              <a:t> </a:t>
            </a:r>
            <a:r>
              <a:rPr lang="ru-RU" sz="2000" dirty="0" err="1"/>
              <a:t>жіберілген</a:t>
            </a:r>
            <a:r>
              <a:rPr lang="ru-RU" sz="2000" dirty="0"/>
              <a:t> </a:t>
            </a:r>
            <a:r>
              <a:rPr lang="ru-RU" sz="2000" dirty="0" err="1"/>
              <a:t>хабарламаға</a:t>
            </a:r>
            <a:r>
              <a:rPr lang="ru-RU" sz="2000" dirty="0"/>
              <a:t> </a:t>
            </a:r>
            <a:r>
              <a:rPr lang="ru-RU" sz="2000" dirty="0" err="1"/>
              <a:t>бағыттау</a:t>
            </a:r>
            <a:r>
              <a:rPr lang="ru-RU" sz="2000" dirty="0"/>
              <a:t> </a:t>
            </a:r>
            <a:r>
              <a:rPr lang="ru-RU" sz="2000" dirty="0" err="1"/>
              <a:t>қабілетін</a:t>
            </a:r>
            <a:r>
              <a:rPr lang="ru-RU" sz="2000" dirty="0"/>
              <a:t> </a:t>
            </a:r>
            <a:r>
              <a:rPr lang="ru-RU" sz="2000" dirty="0" err="1"/>
              <a:t>ескере</a:t>
            </a:r>
            <a:r>
              <a:rPr lang="ru-RU" sz="2000" dirty="0"/>
              <a:t> </a:t>
            </a:r>
            <a:r>
              <a:rPr lang="ru-RU" sz="2000" dirty="0" err="1"/>
              <a:t>отырып</a:t>
            </a:r>
            <a:r>
              <a:rPr lang="ru-RU" sz="2000" dirty="0"/>
              <a:t>, </a:t>
            </a:r>
            <a:r>
              <a:rPr lang="ru-RU" sz="2000" dirty="0" err="1"/>
              <a:t>жоғарыда</a:t>
            </a:r>
            <a:r>
              <a:rPr lang="ru-RU" sz="2000" dirty="0"/>
              <a:t> </a:t>
            </a:r>
            <a:r>
              <a:rPr lang="ru-RU" sz="2000" dirty="0" err="1"/>
              <a:t>айтылғандай</a:t>
            </a:r>
            <a:r>
              <a:rPr lang="ru-RU" sz="2000" dirty="0"/>
              <a:t>, </a:t>
            </a:r>
            <a:r>
              <a:rPr lang="ru-RU" sz="2000" dirty="0" err="1"/>
              <a:t>мұндай</a:t>
            </a:r>
            <a:r>
              <a:rPr lang="ru-RU" sz="2000" dirty="0"/>
              <a:t> </a:t>
            </a:r>
            <a:r>
              <a:rPr lang="ru-RU" sz="2000" dirty="0" err="1"/>
              <a:t>түрдегі</a:t>
            </a:r>
            <a:r>
              <a:rPr lang="ru-RU" sz="2000" dirty="0"/>
              <a:t> </a:t>
            </a:r>
            <a:r>
              <a:rPr lang="ru-RU" sz="2000" dirty="0" err="1"/>
              <a:t>хабарламаларды</a:t>
            </a:r>
            <a:r>
              <a:rPr lang="ru-RU" sz="2000" dirty="0"/>
              <a:t> </a:t>
            </a:r>
            <a:r>
              <a:rPr lang="ru-RU" sz="2000" dirty="0" err="1"/>
              <a:t>ақпараттың</a:t>
            </a:r>
            <a:r>
              <a:rPr lang="ru-RU" sz="2000" dirty="0"/>
              <a:t> </a:t>
            </a:r>
            <a:r>
              <a:rPr lang="ru-RU" sz="2000" dirty="0" err="1"/>
              <a:t>екі</a:t>
            </a:r>
            <a:r>
              <a:rPr lang="ru-RU" sz="2000" dirty="0"/>
              <a:t> </a:t>
            </a:r>
            <a:r>
              <a:rPr lang="ru-RU" sz="2000" dirty="0" err="1"/>
              <a:t>түріне</a:t>
            </a:r>
            <a:r>
              <a:rPr lang="ru-RU" sz="2000" dirty="0"/>
              <a:t> (</a:t>
            </a:r>
            <a:r>
              <a:rPr lang="ru-RU" sz="2000" dirty="0" err="1"/>
              <a:t>ынталандыру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анықтау</a:t>
            </a:r>
            <a:r>
              <a:rPr lang="ru-RU" sz="2000" dirty="0"/>
              <a:t>) </a:t>
            </a:r>
            <a:r>
              <a:rPr lang="ru-RU" sz="2000" dirty="0" err="1"/>
              <a:t>бөлу</a:t>
            </a:r>
            <a:r>
              <a:rPr lang="ru-RU" sz="2000" dirty="0"/>
              <a:t> </a:t>
            </a:r>
            <a:r>
              <a:rPr lang="ru-RU" sz="2000" dirty="0" err="1"/>
              <a:t>әдеттегідей</a:t>
            </a:r>
            <a:r>
              <a:rPr lang="ru-RU" sz="2000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хабарламалардың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түрі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35645"/>
            <a:ext cx="7715200" cy="29589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хабарламалары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субъектілері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орнатуға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405" y="513531"/>
            <a:ext cx="6635080" cy="857250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хабарламалары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35646"/>
            <a:ext cx="8229600" cy="3394472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Ынталандырушы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Тапсырыспен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кеңеспен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өтінішпен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баяндалған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реакцияны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кезегінде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активтендіру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бағыттағы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әрекетке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lv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тұрақсыздандыру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мінез-құлықтың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қызметтің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кейбір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автономды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формаларының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келмеуі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бұзылуы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4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05979"/>
            <a:ext cx="6851104" cy="857250"/>
          </a:xfrm>
        </p:spPr>
        <p:txBody>
          <a:bodyPr/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7654"/>
            <a:ext cx="8229600" cy="32504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Бейтарап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жүйелерінде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кеңінен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ұсынылған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Мінез-құлықты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тікелей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өзгертуді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қамтымайды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Объективтіліктің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өлшемі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презентацияның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немқұрайлы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реңкінен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мәтінге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сенімнің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айқын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элементтерін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қосуға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5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513531"/>
            <a:ext cx="6635080" cy="857250"/>
          </a:xfrm>
        </p:spPr>
        <p:txBody>
          <a:bodyPr/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63638"/>
            <a:ext cx="8229600" cy="3394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қатынастардың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типі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әрекет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сол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үстемдік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субъектілер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уақытының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қоғамдық-саяси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идеяларын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өндіруді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таратуды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реттейді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148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4072" y="450936"/>
            <a:ext cx="6552728" cy="982439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коммуникацияның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функциялары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33944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err="1"/>
              <a:t>идеологиялық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құндылықтарды</a:t>
            </a:r>
            <a:r>
              <a:rPr lang="ru-RU" dirty="0"/>
              <a:t>, </a:t>
            </a:r>
            <a:r>
              <a:rPr lang="ru-RU" dirty="0" err="1"/>
              <a:t>саясат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білімді</a:t>
            </a:r>
            <a:r>
              <a:rPr lang="ru-RU" dirty="0"/>
              <a:t>,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тарату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қатынастарды</a:t>
            </a:r>
            <a:r>
              <a:rPr lang="ru-RU" dirty="0"/>
              <a:t> </a:t>
            </a:r>
            <a:r>
              <a:rPr lang="ru-RU" dirty="0" err="1"/>
              <a:t>интеграциялау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реттеу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қоғамдық</a:t>
            </a:r>
            <a:r>
              <a:rPr lang="ru-RU" dirty="0"/>
              <a:t> (</a:t>
            </a:r>
            <a:r>
              <a:rPr lang="ru-RU" dirty="0" err="1"/>
              <a:t>саяси</a:t>
            </a:r>
            <a:r>
              <a:rPr lang="ru-RU" dirty="0"/>
              <a:t>) </a:t>
            </a:r>
            <a:r>
              <a:rPr lang="ru-RU" dirty="0" err="1"/>
              <a:t>пікір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мәдениеттің</a:t>
            </a:r>
            <a:r>
              <a:rPr lang="ru-RU" dirty="0"/>
              <a:t> </a:t>
            </a:r>
            <a:r>
              <a:rPr lang="ru-RU" dirty="0" err="1"/>
              <a:t>таралуы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мәдени</a:t>
            </a:r>
            <a:r>
              <a:rPr lang="ru-RU" dirty="0"/>
              <a:t> </a:t>
            </a:r>
            <a:r>
              <a:rPr lang="ru-RU" dirty="0" err="1"/>
              <a:t>алмасу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қоғамды</a:t>
            </a:r>
            <a:r>
              <a:rPr lang="ru-RU" dirty="0"/>
              <a:t> </a:t>
            </a:r>
            <a:r>
              <a:rPr lang="ru-RU" dirty="0" err="1"/>
              <a:t>саясатқа</a:t>
            </a:r>
            <a:r>
              <a:rPr lang="ru-RU" dirty="0"/>
              <a:t> </a:t>
            </a:r>
            <a:r>
              <a:rPr lang="ru-RU" dirty="0" err="1"/>
              <a:t>қатысуға</a:t>
            </a:r>
            <a:r>
              <a:rPr lang="ru-RU" dirty="0"/>
              <a:t> </a:t>
            </a:r>
            <a:r>
              <a:rPr lang="ru-RU" dirty="0" err="1"/>
              <a:t>дайындау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/>
              <a:t>Саяси</a:t>
            </a:r>
            <a:r>
              <a:rPr lang="ru-RU" sz="3200" b="1" dirty="0"/>
              <a:t> </a:t>
            </a:r>
            <a:r>
              <a:rPr lang="ru-RU" sz="3200" b="1" dirty="0" err="1"/>
              <a:t>коммуникациялар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278777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/>
              <a:t>Дәріс</a:t>
            </a:r>
            <a:r>
              <a:rPr lang="ru-RU" sz="3200" b="1" dirty="0"/>
              <a:t> 1</a:t>
            </a:r>
            <a:endParaRPr lang="ru-RU" sz="3200" dirty="0"/>
          </a:p>
          <a:p>
            <a:r>
              <a:rPr lang="ru-RU" sz="3200" dirty="0" err="1"/>
              <a:t>Саяси</a:t>
            </a:r>
            <a:r>
              <a:rPr lang="ru-RU" sz="3200" dirty="0"/>
              <a:t> </a:t>
            </a:r>
            <a:r>
              <a:rPr lang="ru-RU" sz="3200" dirty="0" err="1"/>
              <a:t>коммуникацияның</a:t>
            </a:r>
            <a:r>
              <a:rPr lang="ru-RU" sz="3200" dirty="0"/>
              <a:t> </a:t>
            </a:r>
            <a:r>
              <a:rPr lang="ru-RU" sz="3200" dirty="0" err="1"/>
              <a:t>мәні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Қолданылған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әдебиет</a:t>
            </a:r>
            <a:r>
              <a:rPr lang="ru-RU" sz="3600" b="1">
                <a:solidFill>
                  <a:srgbClr val="0070C0"/>
                </a:solidFill>
                <a:latin typeface="Arial" panose="020B0604020202020204" pitchFamily="34" charset="0"/>
              </a:rPr>
              <a:t> :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жоспары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Қарым-қатынастың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процесс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ретіндегі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мәні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Қарым-қатынастың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қоғамның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өміріндегі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рөлі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функциялары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мақсаты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коммуникацияның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маңыздылығы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саясаттағы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коммуникация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процестерінің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ерекшеліктері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хабарламалардың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түрлері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55507"/>
            <a:ext cx="6203032" cy="857250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коммуникациялар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rmAutofit/>
          </a:bodyPr>
          <a:lstStyle/>
          <a:p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идеяларды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бейнелерді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көзқарастарды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бағалауды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адамнан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адамға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мәдени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бірліктен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екіншісіне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ауыстыру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алмасуға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қатысушыларды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қосатын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арна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берілетін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қабылданатын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әрекеттесу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05979"/>
            <a:ext cx="7067128" cy="85725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 algn="just">
              <a:buFont typeface="Wingdings"/>
              <a:buChar char=""/>
              <a:defRPr/>
            </a:pP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ТҰЛҒАЛАРАЛЫҚ ҚАРЫМ-ҚАТЫНАС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көп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әрекеттесуі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тұлғааралық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қатынастарымен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ерекшеліктерімен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толығымен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анықталады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жататын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топтарға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>
              <a:buFont typeface="Wingdings"/>
              <a:buChar char=""/>
              <a:defRPr/>
            </a:pP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ИНТРЕГРУП КОММУНИКАЦИЯСЫ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топтарға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жатуымен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толығымен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анықталатын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байланыстары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әрекеті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>
              <a:buFont typeface="Wingdings"/>
              <a:buChar char=""/>
              <a:defRPr/>
            </a:pP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 БАЙЛАНЫС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қоғам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дамуының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кезеңінде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пайда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баспа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радио,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теледидар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дыбыстық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жазба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бейнежазба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жаппай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өндірісі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таралу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анықталады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377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08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rm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коммуникациялар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200151"/>
            <a:ext cx="6840760" cy="3394472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жүйелер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айналады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алмасудың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үздіксіз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да,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менеджерлер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келісімге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жеткізу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басқарылады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.-J.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Шварценберг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rmAutofit fontScale="90000"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Қарым-қатынастың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процесс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ретіндегі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мәні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91630"/>
            <a:ext cx="7941568" cy="33944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элитаның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бұқараға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сигналдарының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бағытты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бағытын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қоғамдағы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саясатқа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мүлдем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өзгеше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процестерінің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ауқымын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білдіреді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7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06538726_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7744" y="256555"/>
            <a:ext cx="5384148" cy="488694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867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721</Words>
  <Application>Microsoft Office PowerPoint</Application>
  <PresentationFormat>Экран (16:9)</PresentationFormat>
  <Paragraphs>71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Тема Office</vt:lpstr>
      <vt:lpstr>ӘЛ-ФАРАБИ АТЫНДАҒЫ ҚАЗАҚ ҰЛТТЫҚ УНИВЕРСИТЕТІ</vt:lpstr>
      <vt:lpstr>Презентация PowerPoint</vt:lpstr>
      <vt:lpstr>Дәріс жоспары:</vt:lpstr>
      <vt:lpstr>Зерттеу мақсаты :</vt:lpstr>
      <vt:lpstr>Саяси коммуникациялар</vt:lpstr>
      <vt:lpstr>Қарым-қатынас түрлері :</vt:lpstr>
      <vt:lpstr>Саяси коммуникациялар</vt:lpstr>
      <vt:lpstr>Қарым-қатынастың саяси процесс ретіндегі мәні.</vt:lpstr>
      <vt:lpstr>Презентация PowerPoint</vt:lpstr>
      <vt:lpstr> Қарым-қатынастың саяси процесс ретіндегі мәні.</vt:lpstr>
      <vt:lpstr> </vt:lpstr>
      <vt:lpstr>Саяси-коммуникациялық процестердің маңызды жағы - бұл саяси ақпаратты беру, қозғалыс, айналым.</vt:lpstr>
      <vt:lpstr> Саясаттағы коммуникация процестерінің ерекшелігі</vt:lpstr>
      <vt:lpstr>Саясаттағы коммуникация процестерінің ерекшелігі</vt:lpstr>
      <vt:lpstr>Саяси хабарламалардың негізгі үш түрі: </vt:lpstr>
      <vt:lpstr>Ынталандыру хабарламалары. </vt:lpstr>
      <vt:lpstr>Ақпараттық</vt:lpstr>
      <vt:lpstr>Нақты</vt:lpstr>
      <vt:lpstr>Саяси коммуникацияның негізгі функциялары:</vt:lpstr>
      <vt:lpstr>      Қолданылған әдебиет :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aigul.abzhapparova@gmail.com</cp:lastModifiedBy>
  <cp:revision>48</cp:revision>
  <dcterms:created xsi:type="dcterms:W3CDTF">2019-11-06T03:32:13Z</dcterms:created>
  <dcterms:modified xsi:type="dcterms:W3CDTF">2020-09-16T16:14:11Z</dcterms:modified>
</cp:coreProperties>
</file>